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4" r:id="rId3"/>
    <p:sldId id="287" r:id="rId4"/>
    <p:sldId id="290" r:id="rId5"/>
    <p:sldId id="285" r:id="rId6"/>
    <p:sldId id="286" r:id="rId7"/>
    <p:sldId id="277" r:id="rId8"/>
    <p:sldId id="278" r:id="rId9"/>
    <p:sldId id="279" r:id="rId10"/>
    <p:sldId id="292" r:id="rId11"/>
    <p:sldId id="270" r:id="rId12"/>
    <p:sldId id="291" r:id="rId13"/>
    <p:sldId id="271" r:id="rId14"/>
    <p:sldId id="273" r:id="rId15"/>
    <p:sldId id="288" r:id="rId16"/>
    <p:sldId id="289" r:id="rId17"/>
    <p:sldId id="269" r:id="rId18"/>
    <p:sldId id="283" r:id="rId19"/>
    <p:sldId id="275" r:id="rId20"/>
    <p:sldId id="281" r:id="rId21"/>
  </p:sldIdLst>
  <p:sldSz cx="9144000" cy="6858000" type="screen4x3"/>
  <p:notesSz cx="6794500" cy="9906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A7CA"/>
    <a:srgbClr val="4B7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E77C-028F-4717-B38E-DE9F92364FA9}" type="datetimeFigureOut">
              <a:rPr lang="it-IT" smtClean="0"/>
              <a:t>22/03/2016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3F6F-AA0D-4CE0-B0D1-0A7606168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39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E77C-028F-4717-B38E-DE9F92364FA9}" type="datetimeFigureOut">
              <a:rPr lang="it-IT" smtClean="0"/>
              <a:t>22/03/2016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3F6F-AA0D-4CE0-B0D1-0A7606168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8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E77C-028F-4717-B38E-DE9F92364FA9}" type="datetimeFigureOut">
              <a:rPr lang="it-IT" smtClean="0"/>
              <a:t>22/03/2016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3F6F-AA0D-4CE0-B0D1-0A7606168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90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E77C-028F-4717-B38E-DE9F92364FA9}" type="datetimeFigureOut">
              <a:rPr lang="it-IT" smtClean="0"/>
              <a:t>22/03/2016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3F6F-AA0D-4CE0-B0D1-0A7606168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99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E77C-028F-4717-B38E-DE9F92364FA9}" type="datetimeFigureOut">
              <a:rPr lang="it-IT" smtClean="0"/>
              <a:t>22/03/2016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3F6F-AA0D-4CE0-B0D1-0A7606168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57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E77C-028F-4717-B38E-DE9F92364FA9}" type="datetimeFigureOut">
              <a:rPr lang="it-IT" smtClean="0"/>
              <a:t>22/03/2016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3F6F-AA0D-4CE0-B0D1-0A7606168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674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E77C-028F-4717-B38E-DE9F92364FA9}" type="datetimeFigureOut">
              <a:rPr lang="it-IT" smtClean="0"/>
              <a:t>22/03/2016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3F6F-AA0D-4CE0-B0D1-0A7606168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77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E77C-028F-4717-B38E-DE9F92364FA9}" type="datetimeFigureOut">
              <a:rPr lang="it-IT" smtClean="0"/>
              <a:t>22/03/2016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3F6F-AA0D-4CE0-B0D1-0A7606168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71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E77C-028F-4717-B38E-DE9F92364FA9}" type="datetimeFigureOut">
              <a:rPr lang="it-IT" smtClean="0"/>
              <a:t>22/03/2016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3F6F-AA0D-4CE0-B0D1-0A7606168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28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E77C-028F-4717-B38E-DE9F92364FA9}" type="datetimeFigureOut">
              <a:rPr lang="it-IT" smtClean="0"/>
              <a:t>22/03/2016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3F6F-AA0D-4CE0-B0D1-0A7606168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499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E77C-028F-4717-B38E-DE9F92364FA9}" type="datetimeFigureOut">
              <a:rPr lang="it-IT" smtClean="0"/>
              <a:t>22/03/2016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3F6F-AA0D-4CE0-B0D1-0A7606168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413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2E77C-028F-4717-B38E-DE9F92364FA9}" type="datetimeFigureOut">
              <a:rPr lang="it-IT" smtClean="0"/>
              <a:t>22/03/2016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53F6F-AA0D-4CE0-B0D1-0A7606168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90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11" y="-75413"/>
            <a:ext cx="9231111" cy="699259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080164" y="2355801"/>
            <a:ext cx="51972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 prima</a:t>
            </a:r>
          </a:p>
          <a:p>
            <a:pPr algn="r"/>
            <a:r>
              <a:rPr lang="it-I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Casa della Salute</a:t>
            </a:r>
          </a:p>
          <a:p>
            <a:pPr algn="r"/>
            <a:r>
              <a:rPr lang="it-I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di Modena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158901"/>
            <a:ext cx="1282302" cy="7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2767" y="1030143"/>
            <a:ext cx="78867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/>
            </a:r>
            <a:br>
              <a:rPr lang="it-IT" b="1" dirty="0">
                <a:solidFill>
                  <a:schemeClr val="bg1"/>
                </a:solidFill>
              </a:rPr>
            </a:b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 rot="21276660">
            <a:off x="1421098" y="14451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/>
            </a:r>
            <a:b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durata cantiere: 18 mesi</a:t>
            </a:r>
            <a:b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 rot="21304747">
            <a:off x="2634449" y="912944"/>
            <a:ext cx="2888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Tempi previsti</a:t>
            </a:r>
            <a:endParaRPr lang="it-IT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 rot="21250746">
            <a:off x="1232913" y="1421769"/>
            <a:ext cx="4294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inizio lavori: settembre 2016</a:t>
            </a: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 rot="1527020">
            <a:off x="5975126" y="239057"/>
            <a:ext cx="15937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2000" dirty="0">
                <a:solidFill>
                  <a:schemeClr val="accent6">
                    <a:lumMod val="50000"/>
                  </a:schemeClr>
                </a:solidFill>
                <a:latin typeface="Berlin Sans FB" panose="020E0602020502020306" pitchFamily="34" charset="0"/>
              </a:rPr>
              <a:t>attivazione: </a:t>
            </a:r>
          </a:p>
          <a:p>
            <a:pPr algn="r"/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Berlin Sans FB" panose="020E0602020502020306" pitchFamily="34" charset="0"/>
              </a:rPr>
              <a:t>estate 2018</a:t>
            </a:r>
          </a:p>
        </p:txBody>
      </p:sp>
      <p:sp>
        <p:nvSpPr>
          <p:cNvPr id="11" name="Rettangolo 10"/>
          <p:cNvSpPr/>
          <p:nvPr/>
        </p:nvSpPr>
        <p:spPr>
          <a:xfrm rot="21439708">
            <a:off x="2183098" y="28681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fine cantiere: marzo 2018</a:t>
            </a:r>
            <a:b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2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9141420" cy="68580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-147150" y="4805180"/>
            <a:ext cx="4315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alt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attività specialistiche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728085" y="912501"/>
            <a:ext cx="23791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servizi </a:t>
            </a:r>
          </a:p>
        </p:txBody>
      </p:sp>
      <p:sp>
        <p:nvSpPr>
          <p:cNvPr id="6" name="Rettangolo 5"/>
          <p:cNvSpPr/>
          <p:nvPr/>
        </p:nvSpPr>
        <p:spPr>
          <a:xfrm>
            <a:off x="4207140" y="25058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alt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medici di medicina generale</a:t>
            </a:r>
          </a:p>
        </p:txBody>
      </p:sp>
      <p:sp>
        <p:nvSpPr>
          <p:cNvPr id="8" name="Rettangolo 7"/>
          <p:cNvSpPr/>
          <p:nvPr/>
        </p:nvSpPr>
        <p:spPr>
          <a:xfrm>
            <a:off x="-550593" y="36086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altLang="it-IT" dirty="0">
                <a:latin typeface="Berlin Sans FB" panose="020E0602020502020306" pitchFamily="34" charset="0"/>
              </a:rPr>
              <a:t>pediatria di comunità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35423" y="5899784"/>
            <a:ext cx="3884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altLang="it-IT" sz="24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sportello unico CUP SAUB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521266" y="1860443"/>
            <a:ext cx="3581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alt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pediatri di libera scelta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021407" y="4899503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it-IT" altLang="it-IT" dirty="0">
                <a:latin typeface="Berlin Sans FB" panose="020E0602020502020306" pitchFamily="34" charset="0"/>
              </a:rPr>
              <a:t>percorsi di presa in carico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it-IT" altLang="it-IT" dirty="0">
                <a:latin typeface="Berlin Sans FB" panose="020E0602020502020306" pitchFamily="34" charset="0"/>
              </a:rPr>
              <a:t>per patologie croniche e complesse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8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9144000" cy="685993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180341" y="510631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altLang="it-IT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consultorio familiare</a:t>
            </a:r>
          </a:p>
        </p:txBody>
      </p:sp>
      <p:sp>
        <p:nvSpPr>
          <p:cNvPr id="7" name="Rettangolo 6"/>
          <p:cNvSpPr/>
          <p:nvPr/>
        </p:nvSpPr>
        <p:spPr>
          <a:xfrm>
            <a:off x="3814581" y="3035439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altLang="it-IT" sz="2400" dirty="0">
                <a:latin typeface="Berlin Sans FB" panose="020E0602020502020306" pitchFamily="34" charset="0"/>
              </a:rPr>
              <a:t>infermieristici </a:t>
            </a:r>
          </a:p>
        </p:txBody>
      </p:sp>
      <p:sp>
        <p:nvSpPr>
          <p:cNvPr id="8" name="Rettangolo 7"/>
          <p:cNvSpPr/>
          <p:nvPr/>
        </p:nvSpPr>
        <p:spPr>
          <a:xfrm>
            <a:off x="4572000" y="2602125"/>
            <a:ext cx="2045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altLang="it-IT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diabetologia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50351" y="1919417"/>
            <a:ext cx="2443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ambulatori </a:t>
            </a:r>
            <a:endParaRPr lang="it-IT" sz="32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916306" y="4914915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SzPct val="100000"/>
              <a:defRPr/>
            </a:pPr>
            <a:r>
              <a:rPr lang="it-IT" altLang="it-IT" sz="2400" dirty="0">
                <a:latin typeface="Berlin Sans FB" panose="020E0602020502020306" pitchFamily="34" charset="0"/>
                <a:ea typeface="ＭＳ Ｐゴシック" pitchFamily="34" charset="-128"/>
              </a:rPr>
              <a:t>1 sala corsi preparazione al parto</a:t>
            </a:r>
          </a:p>
          <a:p>
            <a:pPr algn="r">
              <a:buSzPct val="100000"/>
              <a:defRPr/>
            </a:pPr>
            <a:r>
              <a:rPr lang="it-IT" altLang="it-IT" sz="2400" dirty="0">
                <a:latin typeface="Berlin Sans FB" panose="020E0602020502020306" pitchFamily="34" charset="0"/>
                <a:ea typeface="ＭＳ Ｐゴシック" pitchFamily="34" charset="-128"/>
              </a:rPr>
              <a:t>1 sala riunioni</a:t>
            </a:r>
          </a:p>
          <a:p>
            <a:pPr algn="r">
              <a:buSzPct val="100000"/>
              <a:defRPr/>
            </a:pPr>
            <a:endParaRPr lang="it-IT" altLang="it-IT" sz="2400" dirty="0">
              <a:latin typeface="Berlin Sans FB" panose="020E0602020502020306" pitchFamily="34" charset="0"/>
              <a:ea typeface="ＭＳ Ｐゴシック" pitchFamily="34" charset="-128"/>
            </a:endParaRPr>
          </a:p>
          <a:p>
            <a:pPr algn="r">
              <a:buSzPct val="100000"/>
              <a:defRPr/>
            </a:pPr>
            <a:endParaRPr lang="it-IT" altLang="it-IT" sz="2000" dirty="0">
              <a:latin typeface="Berlin Sans FB" panose="020E0602020502020306" pitchFamily="34" charset="0"/>
              <a:ea typeface="ＭＳ Ｐゴシック" pitchFamily="34" charset="-128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169681" y="4659812"/>
            <a:ext cx="25392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100000"/>
              <a:defRPr/>
            </a:pPr>
            <a:r>
              <a:rPr lang="it-IT" altLang="it-IT" sz="2400" dirty="0">
                <a:latin typeface="Berlin Sans FB" panose="020E0602020502020306" pitchFamily="34" charset="0"/>
              </a:rPr>
              <a:t>2 ascensori</a:t>
            </a:r>
          </a:p>
          <a:p>
            <a:pPr algn="r">
              <a:buClr>
                <a:srgbClr val="000000"/>
              </a:buClr>
              <a:buSzPct val="100000"/>
              <a:defRPr/>
            </a:pPr>
            <a:endParaRPr lang="it-IT" alt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307793" y="1769469"/>
            <a:ext cx="3895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2.250 metri quadri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98530" y="4247643"/>
            <a:ext cx="143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 piani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577891" y="5621603"/>
            <a:ext cx="40559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SzPct val="100000"/>
              <a:defRPr/>
            </a:pPr>
            <a:r>
              <a:rPr lang="it-IT" altLang="it-I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53 </a:t>
            </a:r>
            <a:r>
              <a:rPr lang="it-IT" alt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ambulatori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372187" y="662960"/>
            <a:ext cx="1766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numeri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1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91613" y="1065228"/>
            <a:ext cx="473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rispetto per l’ambiente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2" y="1899500"/>
            <a:ext cx="4703347" cy="35275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Rettangolo 7"/>
          <p:cNvSpPr/>
          <p:nvPr/>
        </p:nvSpPr>
        <p:spPr>
          <a:xfrm>
            <a:off x="4237351" y="1853489"/>
            <a:ext cx="4572000" cy="17620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ts val="500"/>
              </a:spcBef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  <a:ea typeface="ＭＳ Ｐゴシック" panose="020B0600070205080204" pitchFamily="34" charset="-128"/>
              </a:rPr>
              <a:t>materiali ecocompatibili </a:t>
            </a:r>
          </a:p>
          <a:p>
            <a:pPr algn="r">
              <a:spcBef>
                <a:spcPts val="500"/>
              </a:spcBef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  <a:ea typeface="ＭＳ Ｐゴシック" panose="020B0600070205080204" pitchFamily="34" charset="-128"/>
              </a:rPr>
              <a:t>principi costruttivi bioclimatici </a:t>
            </a:r>
          </a:p>
          <a:p>
            <a:pPr algn="r">
              <a:spcBef>
                <a:spcPts val="500"/>
              </a:spcBef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  <a:ea typeface="ＭＳ Ｐゴシック" panose="020B0600070205080204" pitchFamily="34" charset="-128"/>
              </a:rPr>
              <a:t>tecnologie rinnovabili </a:t>
            </a:r>
          </a:p>
          <a:p>
            <a:pPr algn="r">
              <a:spcBef>
                <a:spcPts val="500"/>
              </a:spcBef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  <a:ea typeface="ＭＳ Ｐゴシック" panose="020B0600070205080204" pitchFamily="34" charset="-128"/>
              </a:rPr>
              <a:t>classe energetica A4</a:t>
            </a:r>
            <a:endParaRPr lang="it-IT" sz="24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9" name="Immagin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2" t="16585" r="2629" b="7628"/>
          <a:stretch>
            <a:fillRect/>
          </a:stretch>
        </p:blipFill>
        <p:spPr bwMode="auto">
          <a:xfrm>
            <a:off x="5961012" y="3898298"/>
            <a:ext cx="2736850" cy="2447925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443059" y="55481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L’illuminazione a led consentirà un abbattimento dei costi di manutenzione </a:t>
            </a:r>
          </a:p>
          <a:p>
            <a:pPr algn="ctr">
              <a:spcBef>
                <a:spcPct val="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del 15-20%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89505" y="1192193"/>
            <a:ext cx="4285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 nuove generazioni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56378" y="2410554"/>
            <a:ext cx="53941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Berlin Sans FB" panose="020E0602020502020306" pitchFamily="34" charset="0"/>
              </a:rPr>
              <a:t>sviluppare la capacita di incidere</a:t>
            </a:r>
          </a:p>
          <a:p>
            <a:r>
              <a:rPr lang="it-IT" dirty="0">
                <a:latin typeface="Berlin Sans FB" panose="020E0602020502020306" pitchFamily="34" charset="0"/>
              </a:rPr>
              <a:t>sulla propria salute </a:t>
            </a:r>
          </a:p>
          <a:p>
            <a:r>
              <a:rPr lang="it-IT" dirty="0">
                <a:latin typeface="Berlin Sans FB" panose="020E0602020502020306" pitchFamily="34" charset="0"/>
              </a:rPr>
              <a:t>da parte di soggetti e famiglie</a:t>
            </a:r>
          </a:p>
          <a:p>
            <a:r>
              <a:rPr lang="it-IT" dirty="0">
                <a:latin typeface="Berlin Sans FB" panose="020E0602020502020306" pitchFamily="34" charset="0"/>
              </a:rPr>
              <a:t>che costituiscono la comunità e che si trovano </a:t>
            </a:r>
          </a:p>
          <a:p>
            <a:r>
              <a:rPr lang="it-IT" dirty="0">
                <a:latin typeface="Berlin Sans FB" panose="020E0602020502020306" pitchFamily="34" charset="0"/>
              </a:rPr>
              <a:t>i</a:t>
            </a:r>
            <a:r>
              <a:rPr lang="it-IT" dirty="0" smtClean="0">
                <a:latin typeface="Berlin Sans FB" panose="020E0602020502020306" pitchFamily="34" charset="0"/>
              </a:rPr>
              <a:t>n </a:t>
            </a:r>
            <a:r>
              <a:rPr lang="it-IT" dirty="0">
                <a:latin typeface="Berlin Sans FB" panose="020E0602020502020306" pitchFamily="34" charset="0"/>
              </a:rPr>
              <a:t>condizioni di nuova vulnerabilità, </a:t>
            </a:r>
          </a:p>
          <a:p>
            <a:r>
              <a:rPr lang="it-IT" dirty="0">
                <a:latin typeface="Berlin Sans FB" panose="020E0602020502020306" pitchFamily="34" charset="0"/>
              </a:rPr>
              <a:t>a</a:t>
            </a:r>
            <a:r>
              <a:rPr lang="it-IT" dirty="0" smtClean="0">
                <a:latin typeface="Berlin Sans FB" panose="020E0602020502020306" pitchFamily="34" charset="0"/>
              </a:rPr>
              <a:t>umentandone </a:t>
            </a:r>
            <a:r>
              <a:rPr lang="it-IT" dirty="0">
                <a:latin typeface="Berlin Sans FB" panose="020E0602020502020306" pitchFamily="34" charset="0"/>
              </a:rPr>
              <a:t>la capacità </a:t>
            </a:r>
          </a:p>
          <a:p>
            <a:r>
              <a:rPr lang="it-IT" dirty="0">
                <a:latin typeface="Berlin Sans FB" panose="020E0602020502020306" pitchFamily="34" charset="0"/>
              </a:rPr>
              <a:t>di fruire della risposta ai bisogni</a:t>
            </a:r>
          </a:p>
          <a:p>
            <a:r>
              <a:rPr lang="it-IT" dirty="0">
                <a:latin typeface="Berlin Sans FB" panose="020E0602020502020306" pitchFamily="34" charset="0"/>
              </a:rPr>
              <a:t>a</a:t>
            </a:r>
            <a:r>
              <a:rPr lang="it-IT" dirty="0" smtClean="0">
                <a:latin typeface="Berlin Sans FB" panose="020E0602020502020306" pitchFamily="34" charset="0"/>
              </a:rPr>
              <a:t>nche </a:t>
            </a:r>
            <a:r>
              <a:rPr lang="it-IT" dirty="0">
                <a:latin typeface="Berlin Sans FB" panose="020E0602020502020306" pitchFamily="34" charset="0"/>
              </a:rPr>
              <a:t>attraverso nuove figure </a:t>
            </a:r>
          </a:p>
          <a:p>
            <a:r>
              <a:rPr lang="it-IT" dirty="0">
                <a:latin typeface="Berlin Sans FB" panose="020E0602020502020306" pitchFamily="34" charset="0"/>
              </a:rPr>
              <a:t>come i “promotori di salute”</a:t>
            </a:r>
          </a:p>
        </p:txBody>
      </p:sp>
      <p:sp>
        <p:nvSpPr>
          <p:cNvPr id="7" name="Rettangolo 6"/>
          <p:cNvSpPr/>
          <p:nvPr/>
        </p:nvSpPr>
        <p:spPr>
          <a:xfrm>
            <a:off x="656415" y="1762035"/>
            <a:ext cx="8236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La Casa della Salute luogo d’aggregazione per i più giovani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38" y="2410554"/>
            <a:ext cx="339725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14275" y="4420829"/>
            <a:ext cx="11525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450"/>
              </a:spcBef>
              <a:buClrTx/>
              <a:buFont typeface="Times New Roman" panose="02020603050405020304" pitchFamily="18" charset="0"/>
              <a:buNone/>
            </a:pPr>
            <a:r>
              <a:rPr lang="it-IT" altLang="it-IT" sz="1600">
                <a:latin typeface="Berlin Sans FB" panose="020E0602020502020306" pitchFamily="34" charset="0"/>
              </a:rPr>
              <a:t>AMBIENTE</a:t>
            </a:r>
            <a:endParaRPr lang="it-IT" altLang="it-IT" sz="1600" dirty="0">
              <a:latin typeface="Berlin Sans FB" panose="020E0602020502020306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80812" y="5001854"/>
            <a:ext cx="11525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450"/>
              </a:spcBef>
              <a:buClrTx/>
            </a:pPr>
            <a:r>
              <a:rPr lang="it-IT" altLang="it-IT" sz="1600" dirty="0">
                <a:latin typeface="Berlin Sans FB" panose="020E0602020502020306" pitchFamily="34" charset="0"/>
              </a:rPr>
              <a:t>SALUTE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98137" y="4430354"/>
            <a:ext cx="14398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450"/>
              </a:spcBef>
              <a:buClrTx/>
            </a:pPr>
            <a:r>
              <a:rPr lang="it-IT" altLang="it-IT" sz="1600" dirty="0">
                <a:latin typeface="Berlin Sans FB" panose="020E0602020502020306" pitchFamily="34" charset="0"/>
              </a:rPr>
              <a:t>COMUNITÀ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426837" y="2612297"/>
            <a:ext cx="1295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600" dirty="0">
                <a:latin typeface="Berlin Sans FB" panose="020E0602020502020306" pitchFamily="34" charset="0"/>
              </a:rPr>
              <a:t>PRENDERSI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600" dirty="0">
                <a:latin typeface="Berlin Sans FB" panose="020E0602020502020306" pitchFamily="34" charset="0"/>
              </a:rPr>
              <a:t>CURA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570380" y="3307622"/>
            <a:ext cx="11525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450"/>
              </a:spcBef>
              <a:buClrTx/>
            </a:pPr>
            <a:r>
              <a:rPr lang="it-IT" altLang="it-IT" sz="1600">
                <a:latin typeface="Berlin Sans FB" panose="020E0602020502020306" pitchFamily="34" charset="0"/>
              </a:rPr>
              <a:t>GARANZIE</a:t>
            </a:r>
            <a:endParaRPr lang="it-IT" altLang="it-IT" sz="1600" dirty="0">
              <a:latin typeface="Berlin Sans FB" panose="020E0602020502020306" pitchFamily="34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23297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6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" y="-17063"/>
            <a:ext cx="9144000" cy="685993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67262" y="5024418"/>
            <a:ext cx="7962900" cy="1826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benessere relazionale, sessuale e della procreazione</a:t>
            </a:r>
          </a:p>
          <a:p>
            <a:pPr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promozione di scelte informate </a:t>
            </a:r>
            <a:r>
              <a:rPr lang="it-IT" altLang="it-IT">
                <a:latin typeface="Berlin Sans FB" panose="020E0602020502020306" pitchFamily="34" charset="0"/>
              </a:rPr>
              <a:t>su procreazione e contraccezione  </a:t>
            </a:r>
            <a:endParaRPr lang="it-IT" altLang="it-IT" dirty="0">
              <a:latin typeface="Berlin Sans FB" panose="020E0602020502020306" pitchFamily="34" charset="0"/>
            </a:endParaRPr>
          </a:p>
          <a:p>
            <a:pPr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rilevazione precoce della violenza domestica</a:t>
            </a:r>
          </a:p>
          <a:p>
            <a:pPr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nascita, puerperio e allattamento</a:t>
            </a:r>
          </a:p>
          <a:p>
            <a:pPr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prevenzione e diagnosi precoce dei tumori femminili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303260" y="891037"/>
            <a:ext cx="381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salute &amp; benessere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5430" y="1279664"/>
            <a:ext cx="5109743" cy="1826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SzPct val="129000"/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     infanzia e adolescenza</a:t>
            </a:r>
          </a:p>
          <a:p>
            <a:pPr lvl="1"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offrire assistenza pediatrica accessibile a tutti</a:t>
            </a:r>
          </a:p>
          <a:p>
            <a:pPr lvl="1"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rinforzare le reti di supporto</a:t>
            </a:r>
          </a:p>
          <a:p>
            <a:pPr lvl="1"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riconoscere precocemente forme di disagio</a:t>
            </a:r>
          </a:p>
          <a:p>
            <a:pPr lvl="1"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programmare interventi di prevenzione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2106005" y="3077135"/>
            <a:ext cx="6771423" cy="148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450"/>
              </a:spcBef>
              <a:buSzPct val="129000"/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genitorialità e famiglie</a:t>
            </a:r>
          </a:p>
          <a:p>
            <a:pPr algn="r"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integrazione con la promozione del benessere dei centri famiglie,</a:t>
            </a:r>
          </a:p>
          <a:p>
            <a:pPr algn="r"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servizi educativi e tutela infanzia e  </a:t>
            </a:r>
          </a:p>
          <a:p>
            <a:pPr algn="r"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</a:rPr>
              <a:t>adolescenza e con gli sportelli sociali  dei servizi scolastici </a:t>
            </a:r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40" y="1457770"/>
            <a:ext cx="2350944" cy="1566317"/>
          </a:xfrm>
          <a:effectLst>
            <a:softEdge rad="317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02" y="5102041"/>
            <a:ext cx="2311226" cy="15889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753065"/>
            <a:ext cx="3019426" cy="201176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28" y="197539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1"/>
            <a:ext cx="9144000" cy="6859936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84870"/>
            <a:ext cx="4273550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8096" y="2728536"/>
            <a:ext cx="18002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it-IT" altLang="it-IT" sz="1400" b="1" dirty="0">
                <a:latin typeface="Aharoni" panose="02010803020104030203" pitchFamily="2" charset="-79"/>
                <a:cs typeface="Aharoni" panose="02010803020104030203" pitchFamily="2" charset="-79"/>
              </a:rPr>
              <a:t>PROMOZIONE DELLA SALUTE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406749" y="4305808"/>
            <a:ext cx="18002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it-IT" altLang="it-IT" sz="1400" b="1" dirty="0">
                <a:latin typeface="Aharoni" panose="02010803020104030203" pitchFamily="2" charset="-79"/>
                <a:cs typeface="Aharoni" panose="02010803020104030203" pitchFamily="2" charset="-79"/>
              </a:rPr>
              <a:t>CRONICITÀ</a:t>
            </a:r>
          </a:p>
          <a:p>
            <a:endParaRPr lang="it-IT" altLang="it-IT" sz="1600" b="1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06974" y="4206273"/>
            <a:ext cx="18002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it-IT" altLang="it-IT" sz="1400" b="1" dirty="0">
                <a:latin typeface="Aharoni" panose="02010803020104030203" pitchFamily="2" charset="-79"/>
                <a:cs typeface="Aharoni" panose="02010803020104030203" pitchFamily="2" charset="-79"/>
              </a:rPr>
              <a:t>FRAGILITÀ</a:t>
            </a:r>
          </a:p>
          <a:p>
            <a:endParaRPr lang="it-IT" altLang="it-IT" sz="1600" b="1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51475" y="1722811"/>
            <a:ext cx="2045934" cy="208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22591" y="3158667"/>
            <a:ext cx="1854147" cy="185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 flipV="1">
            <a:off x="6326188" y="6780213"/>
            <a:ext cx="1087603" cy="14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it-IT" altLang="it-IT" sz="1600" b="1" dirty="0"/>
              <a:t>BENESSERE RIPRODUTTIVO</a:t>
            </a:r>
          </a:p>
          <a:p>
            <a:r>
              <a:rPr lang="it-IT" altLang="it-IT" sz="1600" b="1" dirty="0"/>
              <a:t>INFANZIA </a:t>
            </a:r>
          </a:p>
          <a:p>
            <a:r>
              <a:rPr lang="it-IT" altLang="it-IT" sz="1600" b="1" dirty="0"/>
              <a:t>E GIOVANI</a:t>
            </a: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4314464"/>
            <a:ext cx="1976437" cy="200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530850" y="2411829"/>
            <a:ext cx="18002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it-IT" altLang="it-IT" sz="1400" dirty="0">
                <a:latin typeface="Aharoni" panose="02010803020104030203" pitchFamily="2" charset="-79"/>
                <a:cs typeface="Aharoni" panose="02010803020104030203" pitchFamily="2" charset="-79"/>
              </a:rPr>
              <a:t>COMUNITÀ</a:t>
            </a:r>
          </a:p>
          <a:p>
            <a:pPr algn="ctr"/>
            <a:r>
              <a:rPr lang="it-IT" altLang="it-IT" sz="1400" dirty="0">
                <a:latin typeface="Aharoni" panose="02010803020104030203" pitchFamily="2" charset="-79"/>
                <a:cs typeface="Aharoni" panose="02010803020104030203" pitchFamily="2" charset="-79"/>
              </a:rPr>
              <a:t>RESPONSABILE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6691889" y="3718687"/>
            <a:ext cx="15702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APPROCCIO </a:t>
            </a:r>
          </a:p>
          <a:p>
            <a:pPr algn="ctr"/>
            <a:r>
              <a:rPr lang="it-IT" altLang="it-IT" sz="1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SANITARIO </a:t>
            </a:r>
          </a:p>
          <a:p>
            <a:pPr algn="ctr"/>
            <a:r>
              <a:rPr lang="it-IT" altLang="it-IT" sz="1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SOCIALE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624440" y="5003280"/>
            <a:ext cx="17000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BENESSERE </a:t>
            </a:r>
          </a:p>
          <a:p>
            <a:pPr algn="ctr"/>
            <a:r>
              <a:rPr lang="it-IT" altLang="it-IT" sz="1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SALUTE DONNA</a:t>
            </a:r>
          </a:p>
          <a:p>
            <a:pPr algn="ctr"/>
            <a:r>
              <a:rPr lang="it-IT" altLang="it-IT" sz="1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INFANZIA ADOLESCENZA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 rot="10800000" flipV="1">
            <a:off x="1907425" y="2497206"/>
            <a:ext cx="3377715" cy="84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it-IT" altLang="it-IT" sz="1400" b="1" dirty="0">
                <a:latin typeface="Aharoni" panose="02010803020104030203" pitchFamily="2" charset="-79"/>
                <a:cs typeface="Aharoni" panose="02010803020104030203" pitchFamily="2" charset="-79"/>
              </a:rPr>
              <a:t>EMPOWERMENT </a:t>
            </a:r>
          </a:p>
          <a:p>
            <a:pPr algn="ctr"/>
            <a:r>
              <a:rPr lang="it-IT" altLang="it-IT" sz="1400" b="1" dirty="0">
                <a:latin typeface="Aharoni" panose="02010803020104030203" pitchFamily="2" charset="-79"/>
                <a:cs typeface="Aharoni" panose="02010803020104030203" pitchFamily="2" charset="-79"/>
              </a:rPr>
              <a:t>DI COMUNITÀ 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884405" y="1008861"/>
            <a:ext cx="3292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 parole chiave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4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 rot="824167">
            <a:off x="2133588" y="2175849"/>
            <a:ext cx="4501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 nuova sede </a:t>
            </a:r>
          </a:p>
        </p:txBody>
      </p:sp>
      <p:sp>
        <p:nvSpPr>
          <p:cNvPr id="3" name="Rettangolo 2"/>
          <p:cNvSpPr/>
          <p:nvPr/>
        </p:nvSpPr>
        <p:spPr>
          <a:xfrm rot="597647">
            <a:off x="4689494" y="2454579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947578" y="1586118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it-IT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261083" y="867017"/>
            <a:ext cx="4341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Servizio Dipendenze Patologiche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320077" y="1645342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VIA NONANTOLANA</a:t>
            </a:r>
            <a:endParaRPr lang="it-IT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03237" y="2994524"/>
            <a:ext cx="48768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it-IT" altLang="it-IT" b="1" dirty="0"/>
          </a:p>
          <a:p>
            <a:pPr>
              <a:lnSpc>
                <a:spcPct val="80000"/>
              </a:lnSpc>
              <a:defRPr/>
            </a:pPr>
            <a:r>
              <a:rPr lang="it-IT" altLang="it-IT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PREVISIONE ESECUZIONE </a:t>
            </a:r>
          </a:p>
          <a:p>
            <a:pPr>
              <a:lnSpc>
                <a:spcPct val="80000"/>
              </a:lnSpc>
              <a:defRPr/>
            </a:pPr>
            <a:r>
              <a:rPr lang="it-IT" altLang="it-IT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LAVORI E COLLAUDI</a:t>
            </a:r>
          </a:p>
          <a:p>
            <a:pPr>
              <a:lnSpc>
                <a:spcPct val="80000"/>
              </a:lnSpc>
              <a:defRPr/>
            </a:pPr>
            <a:r>
              <a:rPr lang="it-IT" altLang="it-IT" dirty="0">
                <a:latin typeface="Berlin Sans FB" panose="020E0602020502020306" pitchFamily="34" charset="0"/>
                <a:cs typeface="Aharoni" panose="02010803020104030203" pitchFamily="2" charset="-79"/>
              </a:rPr>
              <a:t>01/11/2016 - 30/05/2018 </a:t>
            </a:r>
          </a:p>
          <a:p>
            <a:pPr>
              <a:defRPr/>
            </a:pPr>
            <a:endParaRPr lang="it-IT" altLang="it-IT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03237" y="1154965"/>
            <a:ext cx="2207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 progetto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292781" y="495200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IMPORTO LAVORI </a:t>
            </a:r>
          </a:p>
          <a:p>
            <a:pPr>
              <a:defRPr/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€ 1.500.000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-1106825" y="2389260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it-IT" altLang="it-IT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PREVISIONE AGGIUDICAZIONE</a:t>
            </a:r>
          </a:p>
          <a:p>
            <a:pPr algn="r">
              <a:lnSpc>
                <a:spcPct val="80000"/>
              </a:lnSpc>
              <a:defRPr/>
            </a:pPr>
            <a:r>
              <a:rPr lang="it-IT" altLang="it-IT" dirty="0">
                <a:latin typeface="Berlin Sans FB" panose="020E0602020502020306" pitchFamily="34" charset="0"/>
                <a:cs typeface="Aharoni" panose="02010803020104030203" pitchFamily="2" charset="-79"/>
              </a:rPr>
              <a:t>30/09/2016</a:t>
            </a:r>
            <a:br>
              <a:rPr lang="it-IT" altLang="it-IT" dirty="0">
                <a:latin typeface="Berlin Sans FB" panose="020E0602020502020306" pitchFamily="34" charset="0"/>
                <a:cs typeface="Aharoni" panose="02010803020104030203" pitchFamily="2" charset="-79"/>
              </a:rPr>
            </a:br>
            <a:endParaRPr lang="it-IT" altLang="it-IT" dirty="0">
              <a:latin typeface="Berlin Sans FB" panose="020E0602020502020306" pitchFamily="34" charset="0"/>
              <a:cs typeface="Aharoni" panose="02010803020104030203" pitchFamily="2" charset="-79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630432" y="416254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AREA ESTERNA</a:t>
            </a:r>
          </a:p>
          <a:p>
            <a:pPr>
              <a:defRPr/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1900 m²</a:t>
            </a:r>
          </a:p>
          <a:p>
            <a:pPr>
              <a:defRPr/>
            </a:pPr>
            <a:endParaRPr lang="it-IT" altLang="it-IT" b="1" dirty="0">
              <a:latin typeface="Berlin Sans FB" panose="020E0602020502020306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112909" y="577173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EDIFICIO</a:t>
            </a:r>
          </a:p>
          <a:p>
            <a:pPr>
              <a:defRPr/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750 m² 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405381" y="2689369"/>
            <a:ext cx="4333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 contesto territoriale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754034" y="3145477"/>
            <a:ext cx="36359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Quartiere 2</a:t>
            </a:r>
          </a:p>
          <a:p>
            <a:r>
              <a:rPr lang="it-IT" dirty="0">
                <a:latin typeface="Berlin Sans FB" panose="020E0602020502020306" pitchFamily="34" charset="0"/>
              </a:rPr>
              <a:t>San Lazzaro, Crocetta e Modena Est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5"/>
            <a:ext cx="1282302" cy="7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2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" y="-3842"/>
            <a:ext cx="914142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68652" y="1145124"/>
            <a:ext cx="60163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spazi più ampi </a:t>
            </a:r>
          </a:p>
          <a:p>
            <a:pPr algn="r"/>
            <a:r>
              <a:rPr lang="it-IT" sz="2000" dirty="0">
                <a:latin typeface="Berlin Sans FB" panose="020E0602020502020306" pitchFamily="34" charset="0"/>
                <a:cs typeface="Aharoni" panose="02010803020104030203" pitchFamily="2" charset="-79"/>
              </a:rPr>
              <a:t>ambienti più idonei per attività di cura e riabilitazione</a:t>
            </a:r>
          </a:p>
          <a:p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798590" y="5260680"/>
            <a:ext cx="6221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maggior accessibilità per i cittadini</a:t>
            </a:r>
            <a:endParaRPr lang="it-IT" dirty="0">
              <a:latin typeface="Berlin Sans FB" panose="020E0602020502020306" pitchFamily="34" charset="0"/>
              <a:cs typeface="Aharoni" panose="02010803020104030203" pitchFamily="2" charset="-79"/>
            </a:endParaRPr>
          </a:p>
          <a:p>
            <a:pPr algn="r"/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 tutela della riservatezza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28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7"/>
            <a:ext cx="9144000" cy="685993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554376" y="967429"/>
            <a:ext cx="4251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una comunità «ricca»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054250" y="5632524"/>
            <a:ext cx="14189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450"/>
              </a:spcBef>
              <a:buClr>
                <a:srgbClr val="000000"/>
              </a:buClr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313 istituzioni</a:t>
            </a:r>
          </a:p>
          <a:p>
            <a:endParaRPr lang="it-IT" sz="2400" dirty="0">
              <a:latin typeface="Berlin Sans FB" panose="020E0602020502020306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191949" y="5854132"/>
            <a:ext cx="1677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450"/>
              </a:spcBef>
              <a:buClr>
                <a:srgbClr val="000000"/>
              </a:buClr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5.000 volontari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637419" y="2332631"/>
            <a:ext cx="2095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450"/>
              </a:spcBef>
              <a:buClr>
                <a:srgbClr val="000000"/>
              </a:buClr>
              <a:buSzPct val="100000"/>
              <a:defRPr/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4.403 imprese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827336" y="3574723"/>
            <a:ext cx="5400675" cy="89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buClr>
                <a:srgbClr val="000000"/>
              </a:buClr>
              <a:buSzPct val="100000"/>
              <a:defRPr/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51 istituzioni pubbliche </a:t>
            </a:r>
          </a:p>
          <a:p>
            <a:pPr algn="just">
              <a:spcBef>
                <a:spcPts val="450"/>
              </a:spcBef>
              <a:buClr>
                <a:srgbClr val="000000"/>
              </a:buClr>
              <a:buSzPct val="100000"/>
              <a:defRPr/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1.200 addetti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6858000" y="2560952"/>
            <a:ext cx="45720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30213" indent="-322263">
              <a:lnSpc>
                <a:spcPct val="80000"/>
              </a:lnSpc>
              <a:spcBef>
                <a:spcPts val="350"/>
              </a:spcBef>
              <a:buClr>
                <a:srgbClr val="000000"/>
              </a:buClr>
              <a:buSzPct val="100000"/>
              <a:defRPr/>
            </a:pPr>
            <a:endParaRPr lang="it-IT" altLang="it-IT" dirty="0">
              <a:solidFill>
                <a:srgbClr val="000000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-2084011" y="171265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dirty="0">
                <a:solidFill>
                  <a:srgbClr val="00000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5 strutture</a:t>
            </a:r>
            <a:endParaRPr lang="it-IT" altLang="it-IT" b="1" dirty="0">
              <a:solidFill>
                <a:srgbClr val="000000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309451" y="5367432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 profit</a:t>
            </a:r>
            <a:endParaRPr lang="it-IT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95975" y="1481161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anziani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990572" y="1951096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00000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2 sedi Comitati</a:t>
            </a:r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990572" y="2228105"/>
            <a:ext cx="2412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dirty="0">
                <a:solidFill>
                  <a:srgbClr val="00000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4 Centri Socializzazione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456611" y="3137334"/>
            <a:ext cx="1067921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350"/>
              </a:spcBef>
              <a:buClr>
                <a:srgbClr val="000000"/>
              </a:buClr>
              <a:buSzPct val="100000"/>
              <a:defRPr/>
            </a:pPr>
            <a:r>
              <a:rPr lang="it-IT" altLang="it-IT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infanzia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758465" y="5428446"/>
            <a:ext cx="1847301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3">
              <a:lnSpc>
                <a:spcPct val="80000"/>
              </a:lnSpc>
              <a:spcBef>
                <a:spcPts val="350"/>
              </a:spcBef>
              <a:buClr>
                <a:srgbClr val="000000"/>
              </a:buClr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Berlin Sans FB" panose="020E0602020502020306" pitchFamily="34" charset="0"/>
              </a:rPr>
              <a:t>12 scuole infanzia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324202" y="3441172"/>
            <a:ext cx="1332737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3">
              <a:lnSpc>
                <a:spcPct val="80000"/>
              </a:lnSpc>
              <a:spcBef>
                <a:spcPts val="350"/>
              </a:spcBef>
              <a:buClr>
                <a:srgbClr val="000000"/>
              </a:buClr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Berlin Sans FB" panose="020E0602020502020306" pitchFamily="34" charset="0"/>
              </a:rPr>
              <a:t>4 ludoteche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387361" y="3993262"/>
            <a:ext cx="1493037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3">
              <a:lnSpc>
                <a:spcPct val="80000"/>
              </a:lnSpc>
              <a:spcBef>
                <a:spcPts val="350"/>
              </a:spcBef>
              <a:buClr>
                <a:srgbClr val="000000"/>
              </a:buClr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Berlin Sans FB" panose="020E0602020502020306" pitchFamily="34" charset="0"/>
              </a:rPr>
              <a:t>5 polisportive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508494" y="4929627"/>
            <a:ext cx="1794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000000"/>
                </a:solidFill>
                <a:latin typeface="Berlin Sans FB" panose="020E0602020502020306" pitchFamily="34" charset="0"/>
              </a:rPr>
              <a:t>8 scuole primarie</a:t>
            </a:r>
            <a:endParaRPr lang="it-IT" dirty="0"/>
          </a:p>
        </p:txBody>
      </p:sp>
      <p:sp>
        <p:nvSpPr>
          <p:cNvPr id="26" name="Rettangolo 25"/>
          <p:cNvSpPr/>
          <p:nvPr/>
        </p:nvSpPr>
        <p:spPr>
          <a:xfrm>
            <a:off x="473122" y="3728274"/>
            <a:ext cx="132151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3">
              <a:lnSpc>
                <a:spcPct val="80000"/>
              </a:lnSpc>
              <a:spcBef>
                <a:spcPts val="350"/>
              </a:spcBef>
              <a:buClr>
                <a:srgbClr val="000000"/>
              </a:buClr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Berlin Sans FB" panose="020E0602020502020306" pitchFamily="34" charset="0"/>
              </a:rPr>
              <a:t>biblioteche 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939440" y="5204849"/>
            <a:ext cx="250613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3">
              <a:lnSpc>
                <a:spcPct val="80000"/>
              </a:lnSpc>
              <a:spcBef>
                <a:spcPts val="350"/>
              </a:spcBef>
              <a:buClr>
                <a:srgbClr val="000000"/>
              </a:buClr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Berlin Sans FB" panose="020E0602020502020306" pitchFamily="34" charset="0"/>
              </a:rPr>
              <a:t>2 Secondarie di I° grado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1762431" y="5637037"/>
            <a:ext cx="128785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3">
              <a:lnSpc>
                <a:spcPct val="80000"/>
              </a:lnSpc>
              <a:spcBef>
                <a:spcPts val="350"/>
              </a:spcBef>
              <a:buClr>
                <a:srgbClr val="000000"/>
              </a:buClr>
              <a:buSzPct val="100000"/>
              <a:defRPr/>
            </a:pPr>
            <a:r>
              <a:rPr lang="it-IT" altLang="it-IT" dirty="0">
                <a:solidFill>
                  <a:srgbClr val="000000"/>
                </a:solidFill>
                <a:latin typeface="Berlin Sans FB" panose="020E0602020502020306" pitchFamily="34" charset="0"/>
              </a:rPr>
              <a:t>centri estivi</a:t>
            </a: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12655"/>
            <a:ext cx="1282302" cy="7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4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1687">
            <a:off x="366426" y="1466274"/>
            <a:ext cx="4985090" cy="3738816"/>
          </a:xfrm>
          <a:effectLst>
            <a:softEdge rad="635000"/>
          </a:effectLst>
        </p:spPr>
      </p:pic>
      <p:sp>
        <p:nvSpPr>
          <p:cNvPr id="5" name="CasellaDiTesto 4"/>
          <p:cNvSpPr txBox="1"/>
          <p:nvPr/>
        </p:nvSpPr>
        <p:spPr>
          <a:xfrm>
            <a:off x="3949658" y="1054921"/>
            <a:ext cx="3251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l’attuale offerta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864231" y="2055901"/>
            <a:ext cx="4072379" cy="180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450"/>
              </a:spcBef>
              <a:buSzPct val="104000"/>
            </a:pPr>
            <a:r>
              <a:rPr lang="it-IT" altLang="it-IT" sz="2000" dirty="0">
                <a:latin typeface="Berlin Sans FB" panose="020E0602020502020306" pitchFamily="34" charset="0"/>
              </a:rPr>
              <a:t> </a:t>
            </a: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43 studi di medici di famiglia</a:t>
            </a:r>
          </a:p>
          <a:p>
            <a:pPr algn="ctr" eaLnBrk="1" hangingPunct="1">
              <a:spcBef>
                <a:spcPts val="450"/>
              </a:spcBef>
              <a:buSzPct val="104000"/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6 pediatri di libera scelta</a:t>
            </a:r>
          </a:p>
          <a:p>
            <a:pPr algn="ctr" eaLnBrk="1" hangingPunct="1">
              <a:spcBef>
                <a:spcPts val="450"/>
              </a:spcBef>
              <a:buSzPct val="104000"/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2 centri prelievo</a:t>
            </a:r>
          </a:p>
          <a:p>
            <a:pPr algn="ctr" eaLnBrk="1" hangingPunct="1">
              <a:spcBef>
                <a:spcPts val="450"/>
              </a:spcBef>
              <a:buSzPct val="104000"/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9 farmacie</a:t>
            </a:r>
          </a:p>
          <a:p>
            <a:pPr algn="ctr" eaLnBrk="1" hangingPunct="1">
              <a:spcBef>
                <a:spcPts val="450"/>
              </a:spcBef>
              <a:buSzPct val="104000"/>
            </a:pPr>
            <a:r>
              <a:rPr lang="it-IT" altLang="it-IT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9 punti di prenotazione</a:t>
            </a:r>
            <a:endParaRPr lang="it-IT" altLang="it-IT" sz="1800" dirty="0">
              <a:solidFill>
                <a:srgbClr val="C00000"/>
              </a:solidFill>
              <a:latin typeface="Berlin Sans FB" panose="020E0602020502020306" pitchFamily="34" charset="0"/>
            </a:endParaRPr>
          </a:p>
          <a:p>
            <a:pPr algn="r" eaLnBrk="1" hangingPunct="1">
              <a:spcBef>
                <a:spcPts val="450"/>
              </a:spcBef>
              <a:buClrTx/>
              <a:buFontTx/>
              <a:buNone/>
            </a:pPr>
            <a:endParaRPr lang="it-IT" altLang="it-IT" sz="1800" dirty="0">
              <a:solidFill>
                <a:schemeClr val="tx1"/>
              </a:solidFill>
              <a:latin typeface="Berlin Sans FB" panose="020E0602020502020306" pitchFamily="34" charset="0"/>
            </a:endParaRP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endParaRPr lang="it-IT" altLang="it-IT" sz="1800" dirty="0">
              <a:latin typeface="Berlin Sans FB" panose="020E0602020502020306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174397" y="5252069"/>
            <a:ext cx="4572000" cy="10515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450"/>
              </a:spcBef>
              <a:buSzPct val="104000"/>
            </a:pPr>
            <a:r>
              <a:rPr lang="it-IT" altLang="it-IT" dirty="0">
                <a:latin typeface="Berlin Sans FB" panose="020E0602020502020306" pitchFamily="34" charset="0"/>
              </a:rPr>
              <a:t>1 Centro di Salute Mentale</a:t>
            </a:r>
          </a:p>
          <a:p>
            <a:pPr algn="ctr">
              <a:spcBef>
                <a:spcPts val="450"/>
              </a:spcBef>
              <a:buSzPct val="104000"/>
            </a:pPr>
            <a:r>
              <a:rPr lang="it-IT" altLang="it-IT" dirty="0">
                <a:latin typeface="Berlin Sans FB" panose="020E0602020502020306" pitchFamily="34" charset="0"/>
              </a:rPr>
              <a:t> 1 polo sociale</a:t>
            </a:r>
          </a:p>
          <a:p>
            <a:pPr algn="ctr">
              <a:spcBef>
                <a:spcPts val="450"/>
              </a:spcBef>
              <a:buSzPct val="104000"/>
            </a:pPr>
            <a:r>
              <a:rPr lang="it-IT" altLang="it-IT" dirty="0">
                <a:latin typeface="Berlin Sans FB" panose="020E0602020502020306" pitchFamily="34" charset="0"/>
              </a:rPr>
              <a:t>5 strutture per anziani</a:t>
            </a:r>
          </a:p>
        </p:txBody>
      </p:sp>
      <p:sp>
        <p:nvSpPr>
          <p:cNvPr id="3" name="Rettangolo 2"/>
          <p:cNvSpPr/>
          <p:nvPr/>
        </p:nvSpPr>
        <p:spPr>
          <a:xfrm>
            <a:off x="4234771" y="5004433"/>
            <a:ext cx="4572000" cy="10515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450"/>
              </a:spcBef>
              <a:buSzPct val="104000"/>
            </a:pPr>
            <a:r>
              <a:rPr lang="it-IT" altLang="it-IT" dirty="0">
                <a:latin typeface="Berlin Sans FB" panose="020E0602020502020306" pitchFamily="34" charset="0"/>
              </a:rPr>
              <a:t>17 Ambulatori di specialistica e diagnostica</a:t>
            </a:r>
          </a:p>
          <a:p>
            <a:pPr algn="ctr">
              <a:spcBef>
                <a:spcPts val="450"/>
              </a:spcBef>
              <a:buSzPct val="104000"/>
            </a:pPr>
            <a:r>
              <a:rPr lang="it-IT" altLang="it-IT" dirty="0">
                <a:latin typeface="Berlin Sans FB" panose="020E0602020502020306" pitchFamily="34" charset="0"/>
              </a:rPr>
              <a:t>1 sede della Medicina dello sport</a:t>
            </a:r>
          </a:p>
          <a:p>
            <a:pPr algn="ctr">
              <a:spcBef>
                <a:spcPts val="450"/>
              </a:spcBef>
              <a:buSzPct val="104000"/>
            </a:pPr>
            <a:r>
              <a:rPr lang="it-IT" altLang="it-IT" dirty="0">
                <a:latin typeface="Berlin Sans FB" panose="020E0602020502020306" pitchFamily="34" charset="0"/>
              </a:rPr>
              <a:t>1 Pediatria di comunità con 5 ambulatori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28" y="210417"/>
            <a:ext cx="1282302" cy="72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542" y="4343703"/>
            <a:ext cx="5741988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3291436" y="5081672"/>
            <a:ext cx="5410200" cy="140809"/>
          </a:xfrm>
          <a:prstGeom prst="roundRect">
            <a:avLst>
              <a:gd name="adj" fmla="val 731"/>
            </a:avLst>
          </a:prstGeom>
          <a:noFill/>
          <a:ln w="36000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232271" y="1089486"/>
            <a:ext cx="3414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casa della salute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818300" y="2546580"/>
            <a:ext cx="3315331" cy="1328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  <a:cs typeface="Aharoni" panose="02010803020104030203" pitchFamily="2" charset="-79"/>
              </a:rPr>
              <a:t>salute e benessere della famiglia </a:t>
            </a:r>
          </a:p>
          <a:p>
            <a:pPr algn="just"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  <a:cs typeface="Aharoni" panose="02010803020104030203" pitchFamily="2" charset="-79"/>
              </a:rPr>
              <a:t>della donna, del bambino </a:t>
            </a:r>
          </a:p>
          <a:p>
            <a:pPr algn="just">
              <a:spcBef>
                <a:spcPts val="450"/>
              </a:spcBef>
            </a:pPr>
            <a:r>
              <a:rPr lang="it-IT" altLang="it-IT" dirty="0">
                <a:latin typeface="Berlin Sans FB" panose="020E0602020502020306" pitchFamily="34" charset="0"/>
                <a:cs typeface="Aharoni" panose="02010803020104030203" pitchFamily="2" charset="-79"/>
              </a:rPr>
              <a:t>e delle giovani generazioni</a:t>
            </a:r>
          </a:p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464036" y="1671141"/>
            <a:ext cx="4023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  <a:latin typeface="Berlin Sans FB" panose="020E0602020502020306" pitchFamily="34" charset="0"/>
              </a:rPr>
              <a:t>Crocetta, San Lazzaro e Modena Est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1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57752"/>
            <a:ext cx="4372111" cy="479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097404"/>
            <a:ext cx="3896688" cy="4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198620" y="991237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quartiere 2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844383" y="1491556"/>
            <a:ext cx="3990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il profilo sanitario dei residenti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 rot="19560000">
            <a:off x="174027" y="2704506"/>
            <a:ext cx="1939532" cy="365125"/>
          </a:xfrm>
          <a:prstGeom prst="rect">
            <a:avLst/>
          </a:prstGeom>
          <a:noFill/>
          <a:ln w="82800" cap="sq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720" tIns="81720" rIns="126720" bIns="8172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600" dirty="0">
                <a:latin typeface="Aharoni" panose="02010803020104030203" pitchFamily="2" charset="-79"/>
                <a:cs typeface="Aharoni" panose="02010803020104030203" pitchFamily="2" charset="-79"/>
              </a:rPr>
              <a:t>DIABETE MELLITO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14475" y="4832350"/>
            <a:ext cx="3086100" cy="1577975"/>
          </a:xfrm>
          <a:prstGeom prst="rect">
            <a:avLst/>
          </a:prstGeom>
          <a:noFill/>
          <a:ln w="36000" cap="sq">
            <a:solidFill>
              <a:srgbClr val="FF42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629411" y="2809875"/>
            <a:ext cx="3240088" cy="265311"/>
          </a:xfrm>
          <a:prstGeom prst="rect">
            <a:avLst/>
          </a:prstGeom>
          <a:noFill/>
          <a:ln w="36000" cap="sq">
            <a:solidFill>
              <a:srgbClr val="FF42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 rot="19560000">
            <a:off x="7045959" y="5150041"/>
            <a:ext cx="1309196" cy="383874"/>
          </a:xfrm>
          <a:prstGeom prst="rect">
            <a:avLst/>
          </a:prstGeom>
          <a:noFill/>
          <a:ln w="82800" cap="sq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720" tIns="81720" rIns="126720" bIns="81720"/>
          <a:lstStyle>
            <a:lvl1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 dirty="0">
                <a:latin typeface="Aharoni" panose="02010803020104030203" pitchFamily="2" charset="-79"/>
                <a:cs typeface="Aharoni" panose="02010803020104030203" pitchFamily="2" charset="-79"/>
              </a:rPr>
              <a:t>RICOVERI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5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6"/>
            <a:ext cx="9144000" cy="685993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68172" y="2681560"/>
            <a:ext cx="2207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 progetto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7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28648" y="4360542"/>
            <a:ext cx="65913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via Fanti </a:t>
            </a:r>
          </a:p>
          <a:p>
            <a:r>
              <a:rPr lang="it-IT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area Nord della città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260" y="51516"/>
            <a:ext cx="1293487" cy="9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267554" y="2122884"/>
            <a:ext cx="9334328" cy="1325563"/>
          </a:xfrm>
        </p:spPr>
        <p:txBody>
          <a:bodyPr>
            <a:normAutofit fontScale="90000"/>
          </a:bodyPr>
          <a:lstStyle/>
          <a:p>
            <a:r>
              <a:rPr lang="it-IT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Costo complessivo</a:t>
            </a:r>
            <a:r>
              <a:rPr lang="it-IT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it-IT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789257" y="2329735"/>
            <a:ext cx="36022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5.800.000 €</a:t>
            </a:r>
            <a:endParaRPr lang="it-IT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765703" y="3770723"/>
            <a:ext cx="1861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dirty="0">
                <a:solidFill>
                  <a:schemeClr val="bg1"/>
                </a:solidFill>
                <a:latin typeface="Berlin Sans FB" panose="020E0602020502020306" pitchFamily="34" charset="0"/>
              </a:rPr>
              <a:t>finanziamento</a:t>
            </a:r>
          </a:p>
          <a:p>
            <a:r>
              <a:rPr lang="it-IT" sz="2000" dirty="0">
                <a:solidFill>
                  <a:schemeClr val="bg1"/>
                </a:solidFill>
                <a:latin typeface="Berlin Sans FB" panose="020E0602020502020306" pitchFamily="34" charset="0"/>
              </a:rPr>
              <a:t>Stato e Regione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70" y="236176"/>
            <a:ext cx="1263730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7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</TotalTime>
  <Words>503</Words>
  <Application>Microsoft Office PowerPoint</Application>
  <PresentationFormat>Presentazione su schermo (4:3)</PresentationFormat>
  <Paragraphs>155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Microsoft YaHei</vt:lpstr>
      <vt:lpstr>ＭＳ Ｐゴシック</vt:lpstr>
      <vt:lpstr>Aharoni</vt:lpstr>
      <vt:lpstr>Arial</vt:lpstr>
      <vt:lpstr>Berlin Sans FB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Costo complessivo   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Matteo Giannacco</dc:creator>
  <cp:lastModifiedBy>Massimiliano Laviola</cp:lastModifiedBy>
  <cp:revision>134</cp:revision>
  <cp:lastPrinted>2016-03-22T08:55:44Z</cp:lastPrinted>
  <dcterms:created xsi:type="dcterms:W3CDTF">2016-03-18T09:40:52Z</dcterms:created>
  <dcterms:modified xsi:type="dcterms:W3CDTF">2016-03-22T17:31:32Z</dcterms:modified>
</cp:coreProperties>
</file>